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71" r:id="rId7"/>
    <p:sldId id="263" r:id="rId8"/>
    <p:sldId id="278" r:id="rId9"/>
    <p:sldId id="272" r:id="rId10"/>
    <p:sldId id="264" r:id="rId11"/>
    <p:sldId id="265" r:id="rId12"/>
    <p:sldId id="266" r:id="rId13"/>
    <p:sldId id="273" r:id="rId14"/>
    <p:sldId id="277" r:id="rId15"/>
    <p:sldId id="275" r:id="rId16"/>
    <p:sldId id="279" r:id="rId17"/>
    <p:sldId id="276" r:id="rId18"/>
    <p:sldId id="28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chua" initials="c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რიგი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A1-4644-9026-805D1ED51A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 რიგი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0%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0.75000000000000033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A1-4644-9026-805D1ED51A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2897152"/>
        <c:axId val="82903040"/>
      </c:barChart>
      <c:catAx>
        <c:axId val="82897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03040"/>
        <c:crosses val="autoZero"/>
        <c:auto val="1"/>
        <c:lblAlgn val="ctr"/>
        <c:lblOffset val="100"/>
        <c:noMultiLvlLbl val="0"/>
      </c:catAx>
      <c:valAx>
        <c:axId val="829030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82897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სენსიტიური ტუბერკულოზი</c:v>
                </c:pt>
                <c:pt idx="1">
                  <c:v>რეზისტენტული ტუბერკულოზი (ინტენსიური ფაზა)</c:v>
                </c:pt>
                <c:pt idx="2">
                  <c:v>რეზისტენტული ტუბერკულოზი (გაგრძელების ფაზა)</c:v>
                </c:pt>
                <c:pt idx="3">
                  <c:v>მულტირეზისტენტული ტუბერკულოზის მკურნალობა ახალი მედიკამენტებით (ინტენსიური ფაზა)</c:v>
                </c:pt>
                <c:pt idx="4">
                  <c:v>მულტირეზისტენტული ტუბერკულოზის მკურნალობა ახალი მედიკამენტებით (გაგრძელების ფაზა)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158</c:v>
                </c:pt>
                <c:pt idx="2">
                  <c:v>84</c:v>
                </c:pt>
                <c:pt idx="3">
                  <c:v>279</c:v>
                </c:pt>
                <c:pt idx="4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5B-4CF8-A0E9-CA9BD886D5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სენსიტიური ტუბერკულოზი</c:v>
                </c:pt>
                <c:pt idx="1">
                  <c:v>რეზისტენტული ტუბერკულოზი (ინტენსიური ფაზა)</c:v>
                </c:pt>
                <c:pt idx="2">
                  <c:v>რეზისტენტული ტუბერკულოზი (გაგრძელების ფაზა)</c:v>
                </c:pt>
                <c:pt idx="3">
                  <c:v>მულტირეზისტენტული ტუბერკულოზის მკურნალობა ახალი მედიკამენტებით (ინტენსიური ფაზა)</c:v>
                </c:pt>
                <c:pt idx="4">
                  <c:v>მულტირეზისტენტული ტუბერკულოზის მკურნალობა ახალი მედიკამენტებით (გაგრძელების ფაზა)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</c:v>
                </c:pt>
                <c:pt idx="1">
                  <c:v>174</c:v>
                </c:pt>
                <c:pt idx="2">
                  <c:v>92</c:v>
                </c:pt>
                <c:pt idx="3">
                  <c:v>307</c:v>
                </c:pt>
                <c:pt idx="4">
                  <c:v>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5B-4CF8-A0E9-CA9BD886D5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2955264"/>
        <c:axId val="68621056"/>
      </c:barChart>
      <c:catAx>
        <c:axId val="82955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621056"/>
        <c:crosses val="autoZero"/>
        <c:auto val="1"/>
        <c:lblAlgn val="ctr"/>
        <c:lblOffset val="100"/>
        <c:noMultiLvlLbl val="0"/>
      </c:catAx>
      <c:valAx>
        <c:axId val="68621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8295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ბენეფიციართა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 (9 თვე)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150</c:v>
                </c:pt>
                <c:pt idx="1">
                  <c:v>225</c:v>
                </c:pt>
                <c:pt idx="2">
                  <c:v>300</c:v>
                </c:pt>
                <c:pt idx="3">
                  <c:v>531</c:v>
                </c:pt>
                <c:pt idx="4">
                  <c:v>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9F-493A-9224-F9911DCF1A0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8670592"/>
        <c:axId val="82906112"/>
      </c:barChart>
      <c:catAx>
        <c:axId val="686705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06112"/>
        <c:crosses val="autoZero"/>
        <c:auto val="1"/>
        <c:lblAlgn val="ctr"/>
        <c:lblOffset val="100"/>
        <c:noMultiLvlLbl val="0"/>
      </c:catAx>
      <c:valAx>
        <c:axId val="82906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67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15400</c:v>
                </c:pt>
                <c:pt idx="1">
                  <c:v>15580</c:v>
                </c:pt>
                <c:pt idx="2">
                  <c:v>15670</c:v>
                </c:pt>
                <c:pt idx="3">
                  <c:v>16867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1-4787-B5F9-F3A30D91E5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2842368"/>
        <c:axId val="82843904"/>
      </c:barChart>
      <c:catAx>
        <c:axId val="82842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43904"/>
        <c:crosses val="autoZero"/>
        <c:auto val="1"/>
        <c:lblAlgn val="ctr"/>
        <c:lblOffset val="100"/>
        <c:noMultiLvlLbl val="0"/>
      </c:catAx>
      <c:valAx>
        <c:axId val="8284390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one"/>
        <c:crossAx val="8284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რიგი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C9-4175-8790-34EE78B98A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 რიგი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smtClean="0">
                        <a:solidFill>
                          <a:srgbClr val="00B0F0"/>
                        </a:solidFill>
                      </a:rPr>
                      <a:t>80%</a:t>
                    </a:r>
                    <a:endParaRPr lang="en-US" b="1">
                      <a:solidFill>
                        <a:srgbClr val="00B0F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549-4EE2-B9E8-49B4DB5D5F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0%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0.55000000000000004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C9-4175-8790-34EE78B98A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93926528"/>
        <c:axId val="93928064"/>
      </c:barChart>
      <c:catAx>
        <c:axId val="93926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928064"/>
        <c:crosses val="autoZero"/>
        <c:auto val="1"/>
        <c:lblAlgn val="ctr"/>
        <c:lblOffset val="100"/>
        <c:noMultiLvlLbl val="0"/>
      </c:catAx>
      <c:valAx>
        <c:axId val="93928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9392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ინსტრუმენტული დიაგნოსტიკა (რუტინული)</c:v>
                </c:pt>
                <c:pt idx="1">
                  <c:v>ინსტრუმენტული დიაგნოსტიკა (გაფართოვებული)</c:v>
                </c:pt>
                <c:pt idx="2">
                  <c:v>ექმის ვიზიტი პაციენტთან</c:v>
                </c:pt>
                <c:pt idx="3">
                  <c:v>განმეორებითი ვიზიტი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350</c:v>
                </c:pt>
                <c:pt idx="2">
                  <c:v>25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0F-4014-9513-C7AE657DB7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ინსტრუმენტული დიაგნოსტიკა (რუტინული)</c:v>
                </c:pt>
                <c:pt idx="1">
                  <c:v>ინსტრუმენტული დიაგნოსტიკა (გაფართოვებული)</c:v>
                </c:pt>
                <c:pt idx="2">
                  <c:v>ექმის ვიზიტი პაციენტთან</c:v>
                </c:pt>
                <c:pt idx="3">
                  <c:v>განმეორებითი ვიზიტი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80</c:v>
                </c:pt>
                <c:pt idx="1">
                  <c:v>520</c:v>
                </c:pt>
                <c:pt idx="2">
                  <c:v>35</c:v>
                </c:pt>
                <c:pt idx="3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0F-4014-9513-C7AE657DB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251712"/>
        <c:axId val="85721472"/>
      </c:barChart>
      <c:catAx>
        <c:axId val="10125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21472"/>
        <c:crosses val="autoZero"/>
        <c:auto val="1"/>
        <c:lblAlgn val="ctr"/>
        <c:lblOffset val="100"/>
        <c:noMultiLvlLbl val="0"/>
      </c:catAx>
      <c:valAx>
        <c:axId val="85721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25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8600</c:v>
                </c:pt>
                <c:pt idx="1">
                  <c:v>10030</c:v>
                </c:pt>
                <c:pt idx="2">
                  <c:v>12520</c:v>
                </c:pt>
                <c:pt idx="3">
                  <c:v>13000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C-4894-90EF-A9DB2D9A2C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57490272"/>
        <c:axId val="457485680"/>
      </c:barChart>
      <c:catAx>
        <c:axId val="457490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485680"/>
        <c:crosses val="autoZero"/>
        <c:auto val="1"/>
        <c:lblAlgn val="ctr"/>
        <c:lblOffset val="100"/>
        <c:noMultiLvlLbl val="0"/>
      </c:catAx>
      <c:valAx>
        <c:axId val="457485680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45749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82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4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1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1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7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5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2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2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7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0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5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tx2">
                    <a:lumMod val="50000"/>
                  </a:schemeClr>
                </a:solidFill>
              </a:rPr>
              <a:t>გლობალური ფონდის აქტივობების ტრანზიცია ჯანმრთელობის დაცვის სახელმწიფო პროგრამების ფარგლებში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69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აივ-ინფექცია/შიდსის მართვა</a:t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i="1" dirty="0">
                <a:solidFill>
                  <a:schemeClr val="tx2">
                    <a:lumMod val="50000"/>
                  </a:schemeClr>
                </a:solidFill>
              </a:rPr>
              <a:t>ღონისძიებები, რომელთა ტრანზიცია </a:t>
            </a:r>
            <a:r>
              <a:rPr lang="ka-GE" sz="2400" b="1" i="1" dirty="0" smtClean="0">
                <a:solidFill>
                  <a:schemeClr val="tx2">
                    <a:lumMod val="50000"/>
                  </a:schemeClr>
                </a:solidFill>
              </a:rPr>
              <a:t>2020 წლამდე სრულად/ან </a:t>
            </a:r>
            <a:r>
              <a:rPr lang="ka-GE" sz="2400" b="1" i="1" dirty="0">
                <a:solidFill>
                  <a:schemeClr val="tx2">
                    <a:lumMod val="50000"/>
                  </a:schemeClr>
                </a:solidFill>
              </a:rPr>
              <a:t>წილობრივად განხორციელდა სახელმწიფო პროგრამის ფარგლებში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1087"/>
            <a:ext cx="10515600" cy="4922840"/>
          </a:xfrm>
        </p:spPr>
        <p:txBody>
          <a:bodyPr>
            <a:noAutofit/>
          </a:bodyPr>
          <a:lstStyle/>
          <a:p>
            <a:endParaRPr lang="ka-GE" sz="1800" b="1" dirty="0" smtClean="0"/>
          </a:p>
          <a:p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შიდსის სამკურნალო პირველი და მეორე რიგის არვ მედიკამენტების 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შესყიდვა</a:t>
            </a:r>
          </a:p>
          <a:p>
            <a:pPr marL="0" indent="0">
              <a:buNone/>
            </a:pP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სწრაფი-მარტივი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ტესტ-სისტემების შესყიდვა (აივ, ჰეპატიტი  B და  C, სიფილისი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აივ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ინფექცია/შიდსით დაავადებულთათვის გრიპის და B ჰეპატიტის ვაქცინების შესყიდვა </a:t>
            </a: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პრე და პოსტ აივ ექსპოზიციის მედიკამენტოზური მკურნალობა (კლინიკური და 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ლაბორატორიული მომსახურება)</a:t>
            </a:r>
          </a:p>
          <a:p>
            <a:pPr marL="0" indent="0">
              <a:buNone/>
            </a:pP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არვ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მკურნალობის მონიტორინგის ტესტ-სისტემები (აივ რაოდენობრივი PCR ტესტ-სისტემები თავისი სახარჯი მასალებით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a-GE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48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პირველი და მეორე რიგის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არვ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მედიკამენტების შესყიდვის წილი სახელმწიფოს მხრიდან წლების მიხედვით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0418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109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2400" b="1" dirty="0" smtClean="0"/>
              <a:t/>
            </a:r>
            <a:br>
              <a:rPr lang="ka-GE" sz="2400" b="1" dirty="0" smtClean="0"/>
            </a:br>
            <a:r>
              <a:rPr lang="ka-GE" sz="2400" b="1" dirty="0"/>
              <a:t/>
            </a:r>
            <a:br>
              <a:rPr lang="ka-GE" sz="2400" b="1" dirty="0"/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არვ მონიტორინგის ტესტ-სისტემების შესყიდვა</a:t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/>
              <a:t/>
            </a:r>
            <a:br>
              <a:rPr lang="ka-GE" sz="2400" b="1" dirty="0"/>
            </a:b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2018-2019 წლიდან, ტესტ-სისტემებით ნაწილობრივ უზრუნველსაყოფად,  ამბულატორიული მომსახურების კომპონენტში გათვალისწინებულია - პირველი ვიზიტის (გაფართოებული) და განმეორებითი ვიზიტის (გაფართოებული) ერთეულის ღირებულებების ზრდა</a:t>
            </a:r>
            <a:r>
              <a:rPr lang="ka-GE" sz="24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ka-GE" sz="24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3547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992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200" b="1" dirty="0">
                <a:solidFill>
                  <a:schemeClr val="tx2">
                    <a:lumMod val="50000"/>
                  </a:schemeClr>
                </a:solidFill>
              </a:rPr>
              <a:t>პრე და პოს აივ ექსპოზიციის პროფილაქტიკური მედიკამენტოზური მკურნალობა</a:t>
            </a:r>
            <a:endParaRPr lang="en-US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a-GE" sz="2400" b="1" dirty="0"/>
          </a:p>
          <a:p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2019 წლიდან აივ-ინფექცია/შიდსის სახელმწიფო პროგრამის ფარგლებში გათვალისწინებულია:</a:t>
            </a:r>
          </a:p>
          <a:p>
            <a:endParaRPr lang="ka-GE" sz="2400" b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800" dirty="0">
                <a:solidFill>
                  <a:schemeClr val="accent1">
                    <a:lumMod val="75000"/>
                  </a:schemeClr>
                </a:solidFill>
              </a:rPr>
              <a:t>პოსტ-კონტაქტური პროფილაქტიკა წლიური საპროგნოზო რაოდენობით - 60 ბენეფიციარი (ერთეულის ფასი 56.9 ლარი) </a:t>
            </a:r>
            <a:endParaRPr lang="ka-GE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ka-GE" sz="1800" dirty="0" smtClean="0"/>
          </a:p>
        </p:txBody>
      </p:sp>
    </p:spTree>
    <p:extLst>
      <p:ext uri="{BB962C8B-B14F-4D97-AF65-F5344CB8AC3E}">
        <p14:creationId xmlns:p14="http://schemas.microsoft.com/office/powerpoint/2010/main" val="273027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აივ ინფექცია/შიდსით დაავადებულთათვის გრიპის და B ჰეპატიტის ვაქცინების შესყიდვა </a:t>
            </a:r>
            <a:br>
              <a:rPr lang="ka-GE" sz="2400" b="1" dirty="0">
                <a:solidFill>
                  <a:schemeClr val="tx2">
                    <a:lumMod val="75000"/>
                  </a:schemeClr>
                </a:solidFill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2019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წლიდან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იმუნიზაციის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სახელმწიფო პროგრამის ფარგლებში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გათვალისწინებულია:</a:t>
            </a:r>
          </a:p>
          <a:p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აივ ინფექცია/შიდსით დაავადებულთათვის გრიპის და B ჰეპატიტის ვაქცინების შესყიდვა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545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აივ-ინფექცია/შიდსის სახელმწიფო პროგრამის ბიუჯეტი წლების მიხედვით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49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981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აივ-ინფექცია/შიდსის </a:t>
            </a:r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მართვის 2020 წლის სახელმწიფო პროგრამის ბიუჯეტი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968511"/>
              </p:ext>
            </p:extLst>
          </p:nvPr>
        </p:nvGraphicFramePr>
        <p:xfrm>
          <a:off x="838200" y="1246909"/>
          <a:ext cx="10515600" cy="5350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0273">
                  <a:extLst>
                    <a:ext uri="{9D8B030D-6E8A-4147-A177-3AD203B41FA5}">
                      <a16:colId xmlns:a16="http://schemas.microsoft.com/office/drawing/2014/main" val="531567453"/>
                    </a:ext>
                  </a:extLst>
                </a:gridCol>
                <a:gridCol w="2445327">
                  <a:extLst>
                    <a:ext uri="{9D8B030D-6E8A-4147-A177-3AD203B41FA5}">
                      <a16:colId xmlns:a16="http://schemas.microsoft.com/office/drawing/2014/main" val="52331031"/>
                    </a:ext>
                  </a:extLst>
                </a:gridCol>
              </a:tblGrid>
              <a:tr h="62545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bg1"/>
                          </a:solidFill>
                        </a:rPr>
                        <a:t>კომპონენტის დასახელება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ბიუჯეტი </a:t>
                      </a:r>
                    </a:p>
                    <a:p>
                      <a:pPr algn="ctr"/>
                      <a:r>
                        <a:rPr lang="ka-GE" dirty="0" smtClean="0"/>
                        <a:t>(ათასი ლარი)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483065"/>
                  </a:ext>
                </a:extLst>
              </a:tr>
              <a:tr h="93893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აივ-ინფექცია/შიდსზე ნებაყოფლობითი კონსულტირება და ტესტირება, მათ შორის: აივ-ინფექციაზე/შიდსზე, </a:t>
                      </a:r>
                      <a:r>
                        <a:rPr lang="en-US" sz="1400" dirty="0" smtClean="0"/>
                        <a:t>B </a:t>
                      </a:r>
                      <a:r>
                        <a:rPr lang="ka-GE" sz="1400" dirty="0" smtClean="0"/>
                        <a:t>ჰეპატიტზე და სიფილისზე სკრინინგული კვლევისათვის საჭირო ტესტ-სისტემების, არვ მკურნალობის მონიტორინგისათვის საჭირო ტესტ-სისტემებისა და სახარჯი მასალების შესყიდვა,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2,582.0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25744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აივ-ინფექცია/შიდსით დაავადებულთა ამბულატორიული მომსახურებით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4,000.0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62537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არვ მონიტორინგის მობილური ბრიგადები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956528"/>
                  </a:ext>
                </a:extLst>
              </a:tr>
              <a:tr h="514901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არვ მკურნალობის მონიტორინგისათვის საჭირო ტესტ-სისტემებისა და სახარჯი მასალების შესყიდვა, (2020 წლის ივლისიდან ვაუჩერის ღირებულებაში)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363</a:t>
                      </a:r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092189"/>
                  </a:ext>
                </a:extLst>
              </a:tr>
              <a:tr h="514901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 ექსპოზიციის წინა არვ მედიკამენტოზური პრევენციული მკურნალობა (</a:t>
                      </a:r>
                      <a:r>
                        <a:rPr lang="en-US" sz="1400" dirty="0" err="1" smtClean="0"/>
                        <a:t>PrEP</a:t>
                      </a:r>
                      <a:r>
                        <a:rPr lang="en-US" sz="1400" dirty="0" smtClean="0"/>
                        <a:t>) </a:t>
                      </a:r>
                      <a:r>
                        <a:rPr lang="ka-GE" sz="1400" dirty="0" smtClean="0"/>
                        <a:t>დამატებით 250 ახალ ბენეფიციარზე , სულ ჯამურად 500 ბენეფიციარზე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150.0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79608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 ინფიცირებულ პირთა ბინაზე მოვლა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472739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სტაციონარული მომსახურებით უზრუნველყოფა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2,450.0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98719"/>
                  </a:ext>
                </a:extLst>
              </a:tr>
              <a:tr h="514901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აივ-ინფექციის/შიდსის სამკურნალო პირველი რიგის (სრულად) და მეორე რიგის (სრული ღირებულების არა უმეტეს 80%-ისა) მედიკამენტების შესყიდვა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2,420.0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098403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სგგ ინფექციების დიაგნოსტიკა და მკურნალობა აივ ინფექცია/შიდსის მაღალი რისკის პირებში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03467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 ინფექცია/შიდსის პრევნეცია ნარკოტიკების ინექციურ მომხმარებლებში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335.0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60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00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2020 წლის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აივ-ინფექცია/შიდსის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მართვის სახელმწიფო პროგრამის ფარგლებში გათვალისწინებულია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პრევენციული ანტირეტროვირუსული მკურნალობა წლიური საპროგნოზო რაოდენობით - 300 ბენეფიციარი;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ka-GE" sz="1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არვ მკურნალობის მონიტორინგის ტესტ-სისტემები (აივ რაოდენობრივი PCR ტესტ-სისტემები თავისი სახარჯი მასალებით)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6 თვის მარაგი შესყიდულია გლობალური ფონდის მიერ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ივლისიდან ტესტ-სისტემების ღირებულება გათვალისწინებულ იქნება ვაუჩერის ღირებულებაში 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a-GE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არვ </a:t>
            </a:r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მკურნალობის მონიტორინგის მობილური </a:t>
            </a:r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გუნდების დაფინანსება</a:t>
            </a:r>
          </a:p>
          <a:p>
            <a:pPr marL="0" indent="0">
              <a:buNone/>
            </a:pPr>
            <a:endParaRPr lang="ka-G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 აივ ინფექცია/შიდსის პრევნეცია ნარკოტიკების ინექციურ მომხმარებლებში </a:t>
            </a:r>
            <a:endParaRPr lang="ka-G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ka-G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სგგ ინფექციების დიაგნოსტიკა და მკურნალობა აივ ინფექცია/შიდსის მაღალი რისკის პირებში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244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662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3200" dirty="0" smtClean="0">
                <a:solidFill>
                  <a:schemeClr val="tx2">
                    <a:lumMod val="50000"/>
                  </a:schemeClr>
                </a:solidFill>
              </a:rPr>
              <a:t>მადლობა ყურადღებისათვის!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55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მართვა</a:t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1800" b="1" i="1" dirty="0" smtClean="0">
                <a:solidFill>
                  <a:schemeClr val="tx2">
                    <a:lumMod val="50000"/>
                  </a:schemeClr>
                </a:solidFill>
              </a:rPr>
              <a:t>ღონისძიებები, რომელთა ტრანზიცია </a:t>
            </a:r>
            <a:r>
              <a:rPr lang="en-US" sz="1800" b="1" i="1" dirty="0" smtClean="0">
                <a:solidFill>
                  <a:schemeClr val="tx2">
                    <a:lumMod val="50000"/>
                  </a:schemeClr>
                </a:solidFill>
              </a:rPr>
              <a:t>2020 </a:t>
            </a:r>
            <a:r>
              <a:rPr lang="ka-GE" sz="1800" b="1" i="1" dirty="0" smtClean="0">
                <a:solidFill>
                  <a:schemeClr val="tx2">
                    <a:lumMod val="50000"/>
                  </a:schemeClr>
                </a:solidFill>
              </a:rPr>
              <a:t>წლამდე სრულად/ან წილობრივად განხორციელდა სახელმწიფო პროგრამის ფარგლებში</a:t>
            </a:r>
            <a:endParaRPr lang="en-US" sz="18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664"/>
          </a:xfrm>
        </p:spPr>
        <p:txBody>
          <a:bodyPr>
            <a:normAutofit/>
          </a:bodyPr>
          <a:lstStyle/>
          <a:p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ტუბერკულოზის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სამკურნალო  პირველი 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მეორე რიგის 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მედიკამენტების შესყიდვა</a:t>
            </a:r>
          </a:p>
          <a:p>
            <a:pPr marL="0" indent="0">
              <a:buNone/>
            </a:pPr>
            <a:endParaRPr lang="ka-GE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ტუბერკულოზის სამკურნალო მეორე რიგის მედიკამენტებით მკურნალობის დროს გვერდითი მოვლენებისთვის სამკურნალო მედიკამენტების 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შესყიდვა</a:t>
            </a:r>
          </a:p>
          <a:p>
            <a:endParaRPr lang="ka-GE" sz="22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ამბულატორიულ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მკურნალობაზე მყოფი რეზისტენტული ფორმის ტუბერკულოზით დაავადებულთა  ფულადი წახალისების დაფინანსება</a:t>
            </a:r>
          </a:p>
          <a:p>
            <a:pPr marL="0" indent="0">
              <a:buNone/>
            </a:pPr>
            <a:endParaRPr lang="ka-GE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ინფექციის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კონტროლის ინდივიდუალური საშუალებები - რესპირატორების შეძენა ტუბერკულოზის პროგრამისთვის (სტაციონარში და ამბულატორიებში მომუშავე სამედიცინო პერსონალისთვის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endParaRPr lang="ka-GE" sz="2200" dirty="0" smtClean="0"/>
          </a:p>
          <a:p>
            <a:pPr marL="0" indent="0">
              <a:buNone/>
            </a:pPr>
            <a:endParaRPr lang="ka-GE" sz="2200" b="1" dirty="0" smtClean="0"/>
          </a:p>
          <a:p>
            <a:endParaRPr lang="ka-GE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6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პირველი და მეორე რიგის ანტიტუბერკულოზური მედიკამენტების შესყიდვის წილი სახელმწიფოს მხრიდან წლების მიხედვით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3846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982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98475"/>
            <a:ext cx="10711375" cy="219456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სამკურნალო მეორე რიგის მედიკამენტებით მკურნალობის დროს გვერდითი მოვლენებისთვის სამკურნალო მედიკამენტების შესყიდვა</a:t>
            </a:r>
            <a:br>
              <a:rPr lang="ka-GE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2018 წლის სახელმწიფო პროგრამის ფარგლებში მკურნალობის გვერდითი ეფექტების მართვის უზრუნველსაყოფად გათვალისწინებული იქნა ამბულატორიული მკურნალობის ვაუჩერების 10%-იანი ზრდა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544671"/>
              </p:ext>
            </p:extLst>
          </p:nvPr>
        </p:nvGraphicFramePr>
        <p:xfrm>
          <a:off x="838200" y="2082018"/>
          <a:ext cx="10515600" cy="4346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411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ამბულატორიულ მკურნალობაზე მყოფი რეზისტენტული ფორმის ტუბერკულოზით დაავადებულთა  ფულადი წახალისების დაფინანსება</a:t>
            </a:r>
            <a:br>
              <a:rPr lang="ka-GE" sz="2400" b="1" dirty="0">
                <a:solidFill>
                  <a:schemeClr val="tx2">
                    <a:lumMod val="75000"/>
                  </a:schemeClr>
                </a:solidFill>
              </a:rPr>
            </a:b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1599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116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სხვა </a:t>
            </a:r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ღონისძიებები, </a:t>
            </a:r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რაც გათვალისწინებულია </a:t>
            </a:r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ტუბერკულოზის მართვის სახელმწიფო </a:t>
            </a:r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პროგრამის ფარგლებში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ინფექციის კონტროლის ინდივიდუალური საშუალებები - რესპირატორების შეძენა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სტაციონარში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და ამბულატორიებში მომუშავე სამედიცინო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პერსონალისთვის - </a:t>
            </a:r>
          </a:p>
          <a:p>
            <a:pPr marL="0" indent="0" algn="just">
              <a:buNone/>
            </a:pPr>
            <a:endParaRPr lang="ka-G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</a:rPr>
              <a:t>შეისყიდება სერვისის მიმწოდებელი დაწესებულების მიერ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98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მართვის სახელმწიფო პროგრამის ბიუჯეტი წლების მიხედვით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2687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091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ტუბერკულოზის მართვის 2020 წლის სახელმწიფო პროგრამის ბიუჯეტი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48679"/>
              </p:ext>
            </p:extLst>
          </p:nvPr>
        </p:nvGraphicFramePr>
        <p:xfrm>
          <a:off x="817419" y="1978026"/>
          <a:ext cx="10536382" cy="4702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4364">
                  <a:extLst>
                    <a:ext uri="{9D8B030D-6E8A-4147-A177-3AD203B41FA5}">
                      <a16:colId xmlns:a16="http://schemas.microsoft.com/office/drawing/2014/main" val="1814776097"/>
                    </a:ext>
                  </a:extLst>
                </a:gridCol>
                <a:gridCol w="3332018">
                  <a:extLst>
                    <a:ext uri="{9D8B030D-6E8A-4147-A177-3AD203B41FA5}">
                      <a16:colId xmlns:a16="http://schemas.microsoft.com/office/drawing/2014/main" val="534633034"/>
                    </a:ext>
                  </a:extLst>
                </a:gridCol>
              </a:tblGrid>
              <a:tr h="353785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bg1"/>
                          </a:solidFill>
                        </a:rPr>
                        <a:t>კომპონენტის დასახელება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ბიუჯეტი (ათასი ლარი)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835122"/>
                  </a:ext>
                </a:extLst>
              </a:tr>
              <a:tr h="82549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ამბულატორიული მომსახურება (მათ შორის, პენიტენციურ დაწესებულებებში ტუბსაწინააღმდეგო ამბულატორიული ღონისძიებების დაფინანსება – 12 500 ლარი თვეში)</a:t>
                      </a:r>
                    </a:p>
                    <a:p>
                      <a:pPr algn="l" fontAlgn="ctr"/>
                      <a:endParaRPr lang="ka-GE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3,12</a:t>
                      </a:r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270307"/>
                  </a:ext>
                </a:extLst>
              </a:tr>
              <a:tr h="353785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ლაბორატორიული კონტროლი და ნახველის ლოჯისტიკა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1,870.0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341058"/>
                  </a:ext>
                </a:extLst>
              </a:tr>
              <a:tr h="353785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სტაციონარული მომსახურება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9,500.0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321333"/>
                  </a:ext>
                </a:extLst>
              </a:tr>
              <a:tr h="501196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პენიტენციური დაწესებულებებისათვის ტუბერკულოზის მართვისთვის მედიკამენტების, სხვა სახარჯი და დამხმარე მასალების შესყიდვა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39.2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422029"/>
                  </a:ext>
                </a:extLst>
              </a:tr>
              <a:tr h="353785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ტუბერკულოზის პროგრამის რეგიონალური მართვა და მონიტორინგი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37.8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574992"/>
                  </a:ext>
                </a:extLst>
              </a:tr>
              <a:tr h="619124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ტუბერკულოზის სამკურნალო პირველი და მეორე რიგის (სრული ღირებულების არა უმეტეს 75%) მედიკამენტების შესყიდვა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1,</a:t>
                      </a:r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890</a:t>
                      </a:r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3057"/>
                  </a:ext>
                </a:extLst>
              </a:tr>
              <a:tr h="12280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სენსიტიური და რეზისტენტული ფორმის ტუბერკულოზით დაავადებულ პაციენტთა მკურნალობაზე დამყოლობის გაუმჯობესების მიზნით, რეზისტენტული ფორმის ტუბერკულოზით დაავადებულთა ფულადი წახალისების დაფინანსება</a:t>
                      </a:r>
                      <a:endParaRPr lang="en-US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410.0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252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51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2020 წლის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მართვის სახელმწიფო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პროგრამის ფარგლებში გათვალისწინებულია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pPr algn="just"/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ტუბერკულოზის სამკურნალო პირველი და მეორე რიგის (სრული ღირებულების არა უმეტეს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80%)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მედიკამენტების </a:t>
            </a:r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შესყიდვა</a:t>
            </a:r>
          </a:p>
          <a:p>
            <a:pPr marL="457200" lvl="1" indent="0" algn="just"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MGIT და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LPA კვლევებისთვის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თხევად ნიადაგზე კულტურალური კვლევა და წამლისადმი რეზისტენტობის დადგენის სწრაფი მეთოდები)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საჭირო რეაგენტების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და  სახარჯი მასალის </a:t>
            </a:r>
            <a:r>
              <a:rPr lang="ka-GE" sz="2400" dirty="0">
                <a:solidFill>
                  <a:schemeClr val="accent1">
                    <a:lumMod val="75000"/>
                  </a:schemeClr>
                </a:solidFill>
              </a:rPr>
              <a:t>50% შეძენა </a:t>
            </a:r>
          </a:p>
        </p:txBody>
      </p:sp>
    </p:spTree>
    <p:extLst>
      <p:ext uri="{BB962C8B-B14F-4D97-AF65-F5344CB8AC3E}">
        <p14:creationId xmlns:p14="http://schemas.microsoft.com/office/powerpoint/2010/main" val="177022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609</Words>
  <Application>Microsoft Office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Sylfaen</vt:lpstr>
      <vt:lpstr>Wingdings</vt:lpstr>
      <vt:lpstr>Office Theme</vt:lpstr>
      <vt:lpstr>გლობალური ფონდის აქტივობების ტრანზიცია ჯანმრთელობის დაცვის სახელმწიფო პროგრამების ფარგლებში</vt:lpstr>
      <vt:lpstr>ტუბერკულოზის მართვა  ღონისძიებები, რომელთა ტრანზიცია 2020 წლამდე სრულად/ან წილობრივად განხორციელდა სახელმწიფო პროგრამის ფარგლებში</vt:lpstr>
      <vt:lpstr>პირველი და მეორე რიგის ანტიტუბერკულოზური მედიკამენტების შესყიდვის წილი სახელმწიფოს მხრიდან წლების მიხედვით</vt:lpstr>
      <vt:lpstr>ტუბერკულოზის სამკურნალო მეორე რიგის მედიკამენტებით მკურნალობის დროს გვერდითი მოვლენებისთვის სამკურნალო მედიკამენტების შესყიდვა  2018 წლის სახელმწიფო პროგრამის ფარგლებში მკურნალობის გვერდითი ეფექტების მართვის უზრუნველსაყოფად გათვალისწინებული იქნა ამბულატორიული მკურნალობის ვაუჩერების 10%-იანი ზრდა </vt:lpstr>
      <vt:lpstr>ამბულატორიულ მკურნალობაზე მყოფი რეზისტენტული ფორმის ტუბერკულოზით დაავადებულთა  ფულადი წახალისების დაფინანსება </vt:lpstr>
      <vt:lpstr>სხვა ღონისძიებები, რაც გათვალისწინებულია ტუბერკულოზის მართვის სახელმწიფო პროგრამის ფარგლებში</vt:lpstr>
      <vt:lpstr>ტუბერკულოზის მართვის სახელმწიფო პროგრამის ბიუჯეტი წლების მიხედვით</vt:lpstr>
      <vt:lpstr>ტუბერკულოზის მართვის 2020 წლის სახელმწიფო პროგრამის ბიუჯეტი</vt:lpstr>
      <vt:lpstr>2020 წლის ტუბერკულოზის მართვის სახელმწიფო პროგრამის ფარგლებში გათვალისწინებულია</vt:lpstr>
      <vt:lpstr>აივ-ინფექცია/შიდსის მართვა  ღონისძიებები, რომელთა ტრანზიცია 2020 წლამდე სრულად/ან წილობრივად განხორციელდა სახელმწიფო პროგრამის ფარგლებში</vt:lpstr>
      <vt:lpstr>პირველი და მეორე რიგის არვ მედიკამენტების შესყიდვის წილი სახელმწიფოს მხრიდან წლების მიხედვით</vt:lpstr>
      <vt:lpstr>  არვ მონიტორინგის ტესტ-სისტემების შესყიდვა  2018-2019 წლიდან, ტესტ-სისტემებით ნაწილობრივ უზრუნველსაყოფად,  ამბულატორიული მომსახურების კომპონენტში გათვალისწინებულია - პირველი ვიზიტის (გაფართოებული) და განმეორებითი ვიზიტის (გაფართოებული) ერთეულის ღირებულებების ზრდა </vt:lpstr>
      <vt:lpstr>პრე და პოს აივ ექსპოზიციის პროფილაქტიკური მედიკამენტოზური მკურნალობა</vt:lpstr>
      <vt:lpstr>აივ ინფექცია/შიდსით დაავადებულთათვის გრიპის და B ჰეპატიტის ვაქცინების შესყიდვა  </vt:lpstr>
      <vt:lpstr>აივ-ინფექცია/შიდსის სახელმწიფო პროგრამის ბიუჯეტი წლების მიხედვით</vt:lpstr>
      <vt:lpstr>აივ-ინფექცია/შიდსის მართვის 2020 წლის სახელმწიფო პროგრამის ბიუჯეტი</vt:lpstr>
      <vt:lpstr>2020 წლის აივ-ინფექცია/შიდსის მართვის სახელმწიფო პროგრამის ფარგლებში გათვალისწინებულია</vt:lpstr>
      <vt:lpstr>მადლობა ყურადღებისათვის!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Windows User</cp:lastModifiedBy>
  <cp:revision>38</cp:revision>
  <dcterms:created xsi:type="dcterms:W3CDTF">2019-11-09T09:45:34Z</dcterms:created>
  <dcterms:modified xsi:type="dcterms:W3CDTF">2019-11-10T19:48:32Z</dcterms:modified>
</cp:coreProperties>
</file>